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4" r:id="rId18"/>
    <p:sldId id="287" r:id="rId19"/>
    <p:sldId id="285" r:id="rId20"/>
    <p:sldId id="282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Nunit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695D-B897-4256-A14A-612274F6E84E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21AC-AC63-4DD9-B640-78FCF3CA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21AC-AC63-4DD9-B640-78FCF3CA7D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9326" y="0"/>
            <a:ext cx="20507325" cy="10287000"/>
            <a:chOff x="0" y="0"/>
            <a:chExt cx="27343100" cy="13716000"/>
          </a:xfrm>
          <a:solidFill>
            <a:schemeClr val="tx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576611" y="-266700"/>
            <a:ext cx="14029827" cy="374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9600" b="1" dirty="0" err="1" smtClean="0">
                <a:solidFill>
                  <a:srgbClr val="92D050"/>
                </a:solidFill>
              </a:rPr>
              <a:t>Figma</a:t>
            </a:r>
            <a:r>
              <a:rPr lang="en-US" sz="9600" b="1" dirty="0">
                <a:solidFill>
                  <a:srgbClr val="92D050"/>
                </a:solidFill>
              </a:rPr>
              <a:t> </a:t>
            </a:r>
            <a:r>
              <a:rPr lang="en-US" sz="9600" b="1" dirty="0" smtClean="0">
                <a:solidFill>
                  <a:srgbClr val="92D050"/>
                </a:solidFill>
              </a:rPr>
              <a:t>Course</a:t>
            </a:r>
          </a:p>
          <a:p>
            <a:pPr algn="ctr">
              <a:lnSpc>
                <a:spcPts val="14620"/>
              </a:lnSpc>
            </a:pPr>
            <a:r>
              <a:rPr lang="en-US" sz="9600" b="1" dirty="0" smtClean="0">
                <a:solidFill>
                  <a:srgbClr val="92D050"/>
                </a:solidFill>
              </a:rPr>
              <a:t> Outline</a:t>
            </a:r>
            <a:endParaRPr lang="en-US" sz="9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51262" y="6757360"/>
            <a:ext cx="990709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6600" b="1" dirty="0">
                <a:solidFill>
                  <a:srgbClr val="92D050"/>
                </a:solidFill>
              </a:rPr>
              <a:t>Introduction to </a:t>
            </a:r>
            <a:r>
              <a:rPr lang="en-US" sz="6600" b="1" dirty="0" err="1">
                <a:solidFill>
                  <a:srgbClr val="92D050"/>
                </a:solidFill>
              </a:rPr>
              <a:t>Figma</a:t>
            </a:r>
            <a:endParaRPr lang="en-US" sz="6600" b="1" dirty="0">
              <a:solidFill>
                <a:srgbClr val="92D050"/>
              </a:solidFill>
              <a:latin typeface="Nunito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863746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0953112" y="8609570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3434215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Instructor </a:t>
            </a:r>
            <a:r>
              <a:rPr lang="en-US" sz="4000" dirty="0">
                <a:solidFill>
                  <a:schemeClr val="bg1"/>
                </a:solidFill>
              </a:rPr>
              <a:t>Name: </a:t>
            </a:r>
            <a:r>
              <a:rPr lang="en-US" sz="4000" dirty="0" err="1">
                <a:solidFill>
                  <a:srgbClr val="92D050"/>
                </a:solidFill>
              </a:rPr>
              <a:t>Nshimiyimana</a:t>
            </a:r>
            <a:r>
              <a:rPr lang="en-US" sz="4000" dirty="0">
                <a:solidFill>
                  <a:srgbClr val="92D050"/>
                </a:solidFill>
              </a:rPr>
              <a:t> Christophe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922" y="4311007"/>
            <a:ext cx="855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Location : </a:t>
            </a:r>
            <a:r>
              <a:rPr lang="en-US" sz="4000" b="1" dirty="0">
                <a:solidFill>
                  <a:srgbClr val="92D050"/>
                </a:solidFill>
              </a:rPr>
              <a:t>On-Site, </a:t>
            </a:r>
            <a:r>
              <a:rPr lang="en-US" sz="4000" b="1" dirty="0" err="1">
                <a:solidFill>
                  <a:srgbClr val="92D050"/>
                </a:solidFill>
              </a:rPr>
              <a:t>Makuza</a:t>
            </a:r>
            <a:r>
              <a:rPr lang="en-US" sz="4000" b="1" dirty="0">
                <a:solidFill>
                  <a:srgbClr val="92D050"/>
                </a:solidFill>
              </a:rPr>
              <a:t> Peace Plaza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187799"/>
            <a:ext cx="3936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Duration: </a:t>
            </a:r>
            <a:r>
              <a:rPr lang="en-US" sz="4000" dirty="0">
                <a:solidFill>
                  <a:srgbClr val="92D050"/>
                </a:solidFill>
              </a:rPr>
              <a:t>8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en-US" sz="4000" dirty="0">
                <a:solidFill>
                  <a:srgbClr val="92D050"/>
                </a:solidFill>
              </a:rPr>
              <a:t>weeks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41004" y="478765"/>
            <a:ext cx="5971027" cy="76574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742421" y="1225387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72350" y="481145"/>
            <a:ext cx="8009976" cy="1488483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5334000" y="538217"/>
            <a:ext cx="9200557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Module 3: Designing High-Fidelity Interfaces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3935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-19579" y="-1143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ter-regular"/>
              </a:rPr>
              <a:t>y.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286277" y="2183617"/>
            <a:ext cx="151428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Transitioning from Wireframes to High-Fidelity Designs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 of High-Fidelity Design: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Detailed, visually polished representations of the final product.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 to Transition: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Replace placeholders with real content.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Apply color schemes, typography, and imagery.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design systems or style guides for consistency.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687305"/>
            <a:ext cx="8009976" cy="2043936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 err="1">
                <a:solidFill>
                  <a:srgbClr val="92D050"/>
                </a:solidFill>
              </a:rPr>
              <a:t>Figma's</a:t>
            </a:r>
            <a:r>
              <a:rPr lang="en-US" sz="6000" b="1" dirty="0">
                <a:solidFill>
                  <a:srgbClr val="92D050"/>
                </a:solidFill>
              </a:rPr>
              <a:t> Design Tools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356015" y="2731241"/>
            <a:ext cx="163830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Working with Color: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Creating and applying color styles.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gradients and shadows for depth.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Typography in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Figma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Text styles for consistency across the design.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Pairing fonts and adjusting text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Components: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Creating reusable UI elements (buttons, headers,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Leveraging variants for component states (hover, active, disabled).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Images and Icons: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Importing and editing images.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icon libraries or creating custom icons.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4849753" y="196199"/>
            <a:ext cx="8791278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000" b="1" dirty="0">
                <a:solidFill>
                  <a:srgbClr val="92D050"/>
                </a:solidFill>
              </a:rPr>
              <a:t>Hands-On Practice: Designing </a:t>
            </a:r>
            <a:endParaRPr lang="en-US" sz="4000" b="1" dirty="0" smtClean="0">
              <a:solidFill>
                <a:srgbClr val="92D050"/>
              </a:solidFill>
            </a:endParaRPr>
          </a:p>
          <a:p>
            <a:pPr algn="ctr">
              <a:lnSpc>
                <a:spcPts val="9250"/>
              </a:lnSpc>
            </a:pPr>
            <a:r>
              <a:rPr lang="en-US" sz="4000" b="1" dirty="0" smtClean="0">
                <a:solidFill>
                  <a:srgbClr val="92D050"/>
                </a:solidFill>
              </a:rPr>
              <a:t>a </a:t>
            </a:r>
            <a:r>
              <a:rPr lang="en-US" sz="4000" b="1" dirty="0">
                <a:solidFill>
                  <a:srgbClr val="92D050"/>
                </a:solidFill>
              </a:rPr>
              <a:t>High-Fidelity Interface</a:t>
            </a:r>
            <a:endParaRPr lang="en-US" sz="4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154906" y="3364706"/>
            <a:ext cx="16916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/>
              <a:t>Task:</a:t>
            </a:r>
            <a:r>
              <a:rPr lang="en-US" sz="5400" dirty="0"/>
              <a:t> Take a wireframe and enhance it with colors, typography, images, and components to create a high-fidelity design.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1062038" y="175439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3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4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6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27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29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0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19"/>
          <p:cNvSpPr txBox="1"/>
          <p:nvPr/>
        </p:nvSpPr>
        <p:spPr>
          <a:xfrm>
            <a:off x="4813306" y="219419"/>
            <a:ext cx="8538591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3600" b="1" dirty="0">
                <a:solidFill>
                  <a:srgbClr val="92D050"/>
                </a:solidFill>
              </a:rPr>
              <a:t>Module 4: Prototyping and Interactions</a:t>
            </a:r>
            <a:endParaRPr lang="en-US" sz="3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 rot="10800000" flipV="1">
            <a:off x="2661185" y="2494579"/>
            <a:ext cx="1119849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Introduction to Prototyping</a:t>
            </a:r>
            <a:endParaRPr lang="en-US" sz="3600" dirty="0"/>
          </a:p>
          <a:p>
            <a:r>
              <a:rPr lang="en-US" sz="3600" b="1" dirty="0"/>
              <a:t>What is Prototyping?:</a:t>
            </a:r>
            <a:r>
              <a:rPr lang="en-US" sz="3600" dirty="0"/>
              <a:t> </a:t>
            </a:r>
            <a:r>
              <a:rPr lang="en-US" sz="3600" dirty="0" smtClean="0"/>
              <a:t>Creating </a:t>
            </a:r>
            <a:r>
              <a:rPr lang="en-US" sz="3600" dirty="0"/>
              <a:t>an interactive version of your design to simulate user experience.</a:t>
            </a:r>
          </a:p>
          <a:p>
            <a:r>
              <a:rPr lang="en-US" sz="3600" b="1" dirty="0"/>
              <a:t>Importance:</a:t>
            </a:r>
            <a:endParaRPr lang="en-US" sz="3600" dirty="0"/>
          </a:p>
          <a:p>
            <a:pPr lvl="1"/>
            <a:r>
              <a:rPr lang="en-US" sz="3600" dirty="0"/>
              <a:t>Test and validate design ideas before development.</a:t>
            </a:r>
          </a:p>
          <a:p>
            <a:pPr lvl="1"/>
            <a:r>
              <a:rPr lang="en-US" sz="3600" dirty="0"/>
              <a:t>Communicate functionality to stakeholders and developers.</a:t>
            </a:r>
          </a:p>
          <a:p>
            <a:r>
              <a:rPr lang="en-US" sz="3600" b="1" dirty="0"/>
              <a:t>Types of Prototypes:</a:t>
            </a:r>
            <a:endParaRPr lang="en-US" sz="3600" dirty="0"/>
          </a:p>
          <a:p>
            <a:pPr lvl="1"/>
            <a:r>
              <a:rPr lang="en-US" sz="3600" dirty="0"/>
              <a:t>Click-through: Simple navigation between screens.</a:t>
            </a:r>
          </a:p>
          <a:p>
            <a:pPr lvl="1"/>
            <a:r>
              <a:rPr lang="en-US" sz="3600" dirty="0"/>
              <a:t>Interactive: Includes animations and micro-interactions.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 smtClean="0">
                <a:solidFill>
                  <a:srgbClr val="92D050"/>
                </a:solidFill>
                <a:latin typeface="Fredoka One Bold"/>
              </a:rPr>
              <a:t>Monitor </a:t>
            </a:r>
            <a:endParaRPr lang="en-US" sz="6607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12875" y="2827619"/>
            <a:ext cx="6772399" cy="156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898" lvl="1" indent="-319449">
              <a:lnSpc>
                <a:spcPts val="4142"/>
              </a:lnSpc>
              <a:buFont typeface="Arial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M</a:t>
            </a:r>
            <a:r>
              <a:rPr lang="en-US" sz="3200" dirty="0" smtClean="0">
                <a:latin typeface="Arial Black" panose="020B0A04020102020204" pitchFamily="34" charset="0"/>
              </a:rPr>
              <a:t>onitor</a:t>
            </a:r>
            <a:r>
              <a:rPr lang="en-US" sz="3200" dirty="0">
                <a:latin typeface="Arial Black" panose="020B0A04020102020204" pitchFamily="34" charset="0"/>
              </a:rPr>
              <a:t>, </a:t>
            </a:r>
            <a:r>
              <a:rPr lang="en-US" sz="3200" dirty="0"/>
              <a:t>or display, is an output device that shows visual information generated by a computer. </a:t>
            </a:r>
            <a:endParaRPr lang="en-US" sz="295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6412" y="4637592"/>
            <a:ext cx="7020492" cy="163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3" lvl="1" indent="-331151">
              <a:lnSpc>
                <a:spcPts val="4294"/>
              </a:lnSpc>
              <a:buFont typeface="Arial"/>
              <a:buChar char="•"/>
            </a:pPr>
            <a:r>
              <a:rPr lang="en-US" sz="3200" dirty="0"/>
              <a:t>It provides a visual interface for users to view applications, documents, videos, and more.</a:t>
            </a:r>
            <a:endParaRPr lang="en-US" sz="3067" dirty="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9" y="2622699"/>
            <a:ext cx="6404247" cy="5327173"/>
          </a:xfrm>
          <a:prstGeom prst="rect">
            <a:avLst/>
          </a:prstGeom>
        </p:spPr>
      </p:pic>
      <p:grpSp>
        <p:nvGrpSpPr>
          <p:cNvPr id="26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43" name="Group 5"/>
          <p:cNvGrpSpPr/>
          <p:nvPr/>
        </p:nvGrpSpPr>
        <p:grpSpPr>
          <a:xfrm>
            <a:off x="995363" y="162933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44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45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47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48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50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1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TextBox 19"/>
          <p:cNvSpPr txBox="1"/>
          <p:nvPr/>
        </p:nvSpPr>
        <p:spPr>
          <a:xfrm>
            <a:off x="5371892" y="612236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Creating Prototypes </a:t>
            </a:r>
            <a:endParaRPr lang="en-US" sz="6000" b="1" dirty="0" smtClean="0">
              <a:solidFill>
                <a:srgbClr val="92D050"/>
              </a:solidFill>
            </a:endParaRPr>
          </a:p>
          <a:p>
            <a:r>
              <a:rPr lang="en-US" sz="6000" b="1" dirty="0">
                <a:solidFill>
                  <a:srgbClr val="92D050"/>
                </a:solidFill>
              </a:rPr>
              <a:t> </a:t>
            </a:r>
            <a:r>
              <a:rPr lang="en-US" sz="6000" b="1" dirty="0" smtClean="0">
                <a:solidFill>
                  <a:srgbClr val="92D050"/>
                </a:solidFill>
              </a:rPr>
              <a:t>         in </a:t>
            </a:r>
            <a:r>
              <a:rPr lang="en-US" sz="6000" b="1" dirty="0" err="1">
                <a:solidFill>
                  <a:srgbClr val="92D050"/>
                </a:solidFill>
              </a:rPr>
              <a:t>Figma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55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6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 rot="10800000" flipV="1">
            <a:off x="1828800" y="2849696"/>
            <a:ext cx="1600676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Setting Up Navigation: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Linking frames with interactions (on click, hover,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Creating navigation flows (e.g., from home screen to details screen).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Adding Interactions: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Transition effects (slide, dissolve,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smart animate for smooth transitions between similar frames.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 and Sharing Prototypes: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Previewing the prototype in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Figma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Sharing with others for feedback using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Figma’s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sharing features.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3600" b="1" dirty="0">
                <a:solidFill>
                  <a:srgbClr val="92D050"/>
                </a:solidFill>
              </a:rPr>
              <a:t>Hands-On Practice: Creating a Prototype</a:t>
            </a:r>
            <a:endParaRPr lang="en-US" sz="3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901237" y="3080518"/>
            <a:ext cx="14249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Create a simple interactive prototype for a mobile app, including navigation and basic interactions.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41366" y="141998"/>
            <a:ext cx="8605266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400" b="1" dirty="0">
                <a:solidFill>
                  <a:srgbClr val="92D050"/>
                </a:solidFill>
              </a:rPr>
              <a:t>Module 5: Collaboration </a:t>
            </a:r>
            <a:endParaRPr lang="en-US" sz="4400" b="1" dirty="0" smtClean="0">
              <a:solidFill>
                <a:srgbClr val="92D050"/>
              </a:solidFill>
            </a:endParaRPr>
          </a:p>
          <a:p>
            <a:pPr algn="ctr">
              <a:lnSpc>
                <a:spcPts val="9250"/>
              </a:lnSpc>
            </a:pPr>
            <a:r>
              <a:rPr lang="en-US" sz="4400" b="1" dirty="0" smtClean="0">
                <a:solidFill>
                  <a:srgbClr val="92D050"/>
                </a:solidFill>
              </a:rPr>
              <a:t>and </a:t>
            </a:r>
            <a:r>
              <a:rPr lang="en-US" sz="4400" b="1" dirty="0">
                <a:solidFill>
                  <a:srgbClr val="92D050"/>
                </a:solidFill>
              </a:rPr>
              <a:t>Teamwork in </a:t>
            </a:r>
            <a:r>
              <a:rPr lang="en-US" sz="4400" b="1" dirty="0" err="1">
                <a:solidFill>
                  <a:srgbClr val="92D050"/>
                </a:solidFill>
              </a:rPr>
              <a:t>Figma</a:t>
            </a:r>
            <a:endParaRPr lang="en-US" sz="4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108206" y="2854524"/>
            <a:ext cx="15392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Real-Time Collaboration in </a:t>
            </a:r>
            <a:r>
              <a:rPr lang="en-US" sz="4000" b="1" dirty="0" err="1"/>
              <a:t>Figma</a:t>
            </a:r>
            <a:endParaRPr lang="en-US" sz="4000" dirty="0"/>
          </a:p>
          <a:p>
            <a:r>
              <a:rPr lang="en-US" sz="4000" b="1" dirty="0"/>
              <a:t>Collaborative Features:</a:t>
            </a:r>
            <a:endParaRPr lang="en-US" sz="4000" dirty="0"/>
          </a:p>
          <a:p>
            <a:pPr lvl="1"/>
            <a:r>
              <a:rPr lang="en-US" sz="4000" dirty="0"/>
              <a:t>Multiple users can edit the same file simultaneously.</a:t>
            </a:r>
          </a:p>
          <a:p>
            <a:pPr lvl="1"/>
            <a:r>
              <a:rPr lang="en-US" sz="4000" dirty="0"/>
              <a:t>Commenting system for feedback and discussions.</a:t>
            </a:r>
          </a:p>
          <a:p>
            <a:pPr lvl="1"/>
            <a:r>
              <a:rPr lang="en-US" sz="4000" dirty="0"/>
              <a:t>Version history to track changes.</a:t>
            </a:r>
          </a:p>
          <a:p>
            <a:r>
              <a:rPr lang="en-US" sz="4000" b="1" dirty="0"/>
              <a:t>Roles and Permissions:</a:t>
            </a:r>
            <a:endParaRPr lang="en-US" sz="4000" dirty="0"/>
          </a:p>
          <a:p>
            <a:pPr lvl="1"/>
            <a:r>
              <a:rPr lang="en-US" sz="4000" dirty="0"/>
              <a:t>Understanding </a:t>
            </a:r>
            <a:r>
              <a:rPr lang="en-US" sz="4000" dirty="0" err="1"/>
              <a:t>Figma</a:t>
            </a:r>
            <a:r>
              <a:rPr lang="en-US" sz="4000" dirty="0"/>
              <a:t> teams, projects, and file permissions.</a:t>
            </a:r>
          </a:p>
          <a:p>
            <a:pPr lvl="1"/>
            <a:r>
              <a:rPr lang="en-US" sz="4000" dirty="0"/>
              <a:t>Assigning roles (viewer, editor, owner).</a:t>
            </a:r>
          </a:p>
        </p:txBody>
      </p:sp>
    </p:spTree>
    <p:extLst>
      <p:ext uri="{BB962C8B-B14F-4D97-AF65-F5344CB8AC3E}">
        <p14:creationId xmlns:p14="http://schemas.microsoft.com/office/powerpoint/2010/main" val="1939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3200" b="1" dirty="0">
                <a:solidFill>
                  <a:srgbClr val="92D050"/>
                </a:solidFill>
              </a:rPr>
              <a:t>Working with </a:t>
            </a:r>
            <a:r>
              <a:rPr lang="en-US" sz="3200" b="1" dirty="0" err="1">
                <a:solidFill>
                  <a:srgbClr val="92D050"/>
                </a:solidFill>
              </a:rPr>
              <a:t>Figma</a:t>
            </a:r>
            <a:r>
              <a:rPr lang="en-US" sz="3200" b="1" dirty="0">
                <a:solidFill>
                  <a:srgbClr val="92D050"/>
                </a:solidFill>
              </a:rPr>
              <a:t> Plugins and Integrations</a:t>
            </a:r>
            <a:endParaRPr lang="en-US" sz="32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866899" y="2574885"/>
            <a:ext cx="15392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Popular Plugins: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Reel: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 placeholder content.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Unsplash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Quick access to stock photos.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Figmotion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Add animations to your designs.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Integrating with Other Tools: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Exporting designs to development tools (e.g.,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Zeplin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Avocode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Connecting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Figma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Slack, Trello, or other project management tools.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5808" y="-26115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90913" y="185833"/>
            <a:ext cx="9200557" cy="223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400" b="1" dirty="0">
                <a:solidFill>
                  <a:srgbClr val="92D050"/>
                </a:solidFill>
              </a:rPr>
              <a:t>Hands-On Practice: </a:t>
            </a:r>
            <a:r>
              <a:rPr lang="en-US" sz="4400" b="1" dirty="0" smtClean="0">
                <a:solidFill>
                  <a:srgbClr val="92D050"/>
                </a:solidFill>
              </a:rPr>
              <a:t>Collaborating</a:t>
            </a:r>
          </a:p>
          <a:p>
            <a:pPr algn="ctr">
              <a:lnSpc>
                <a:spcPts val="9250"/>
              </a:lnSpc>
            </a:pPr>
            <a:r>
              <a:rPr lang="en-US" sz="4400" b="1" dirty="0" smtClean="0">
                <a:solidFill>
                  <a:srgbClr val="92D050"/>
                </a:solidFill>
              </a:rPr>
              <a:t> </a:t>
            </a:r>
            <a:r>
              <a:rPr lang="en-US" sz="4400" b="1" dirty="0">
                <a:solidFill>
                  <a:srgbClr val="92D050"/>
                </a:solidFill>
              </a:rPr>
              <a:t>in </a:t>
            </a:r>
            <a:r>
              <a:rPr lang="en-US" sz="4400" b="1" dirty="0" err="1">
                <a:solidFill>
                  <a:srgbClr val="92D050"/>
                </a:solidFill>
              </a:rPr>
              <a:t>Figma</a:t>
            </a:r>
            <a:endParaRPr lang="en-US" sz="4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133600" y="2989518"/>
            <a:ext cx="13335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Collaborate with a peer to refine a design, provide feedback through comments, and utilize a plugin to enhance the design process.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20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9600" b="1" dirty="0">
                <a:solidFill>
                  <a:srgbClr val="92D050"/>
                </a:solidFill>
              </a:rPr>
              <a:t>Final Project</a:t>
            </a:r>
            <a:endParaRPr lang="en-US" sz="9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335881" y="2401626"/>
            <a:ext cx="16992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Overview: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Objective: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Create a fully functional design and prototype for a digital product (e.g., a mobile app or website) that demonstrates your mastery of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Figma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1.Create wireframes for the product.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Develop high-fidelity designs using proper color schemes, typography, and components.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Create an interactive prototype with navigation and interactions.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Collaborate with a peer to refine and finalize the design.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Course Overview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2562195"/>
            <a:ext cx="13335000" cy="95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Objective:</a:t>
            </a:r>
            <a:r>
              <a:rPr lang="en-US" sz="2800" dirty="0"/>
              <a:t> Teach students how to use </a:t>
            </a:r>
            <a:r>
              <a:rPr lang="en-US" sz="2800" dirty="0" err="1"/>
              <a:t>Figma</a:t>
            </a:r>
            <a:r>
              <a:rPr lang="en-US" sz="2800" dirty="0"/>
              <a:t> to design interfaces, create prototypes, and collaborate efficiently.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6200" y="3516303"/>
            <a:ext cx="10744200" cy="443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Key Topics Covered</a:t>
            </a:r>
            <a:r>
              <a:rPr lang="en-US" sz="4000" b="1" dirty="0" smtClean="0"/>
              <a:t>:</a:t>
            </a:r>
          </a:p>
          <a:p>
            <a:r>
              <a:rPr lang="en-US" sz="4000" dirty="0" smtClean="0"/>
              <a:t>1. Introduction </a:t>
            </a:r>
            <a:r>
              <a:rPr lang="en-US" sz="4000" dirty="0"/>
              <a:t>to </a:t>
            </a:r>
            <a:r>
              <a:rPr lang="en-US" sz="4000" dirty="0" err="1"/>
              <a:t>Figma</a:t>
            </a:r>
            <a:endParaRPr lang="en-US" sz="4000" dirty="0"/>
          </a:p>
          <a:p>
            <a:r>
              <a:rPr lang="en-US" sz="4000" dirty="0" smtClean="0"/>
              <a:t>2. </a:t>
            </a:r>
            <a:r>
              <a:rPr lang="en-US" sz="4000" dirty="0" err="1" smtClean="0"/>
              <a:t>Figma's</a:t>
            </a:r>
            <a:r>
              <a:rPr lang="en-US" sz="4000" dirty="0" smtClean="0"/>
              <a:t> </a:t>
            </a:r>
            <a:r>
              <a:rPr lang="en-US" sz="4000" dirty="0"/>
              <a:t>Interface and Tools</a:t>
            </a:r>
          </a:p>
          <a:p>
            <a:r>
              <a:rPr lang="en-US" sz="4000" dirty="0" smtClean="0"/>
              <a:t>3. Creating </a:t>
            </a:r>
            <a:r>
              <a:rPr lang="en-US" sz="4000" dirty="0"/>
              <a:t>Wireframes</a:t>
            </a:r>
          </a:p>
          <a:p>
            <a:r>
              <a:rPr lang="en-US" sz="4000" dirty="0" smtClean="0"/>
              <a:t>4. Designing </a:t>
            </a:r>
            <a:r>
              <a:rPr lang="en-US" sz="4000" dirty="0"/>
              <a:t>High-Fidelity Interfaces</a:t>
            </a:r>
          </a:p>
          <a:p>
            <a:r>
              <a:rPr lang="en-US" sz="4000" dirty="0" smtClean="0"/>
              <a:t>5. Prototyping </a:t>
            </a:r>
            <a:r>
              <a:rPr lang="en-US" sz="4000" dirty="0"/>
              <a:t>and Interactions</a:t>
            </a:r>
          </a:p>
          <a:p>
            <a:r>
              <a:rPr lang="en-US" sz="4000" dirty="0" smtClean="0"/>
              <a:t>6. Collaboration </a:t>
            </a:r>
            <a:r>
              <a:rPr lang="en-US" sz="4000" dirty="0"/>
              <a:t>and Teamwork in </a:t>
            </a:r>
            <a:r>
              <a:rPr lang="en-US" sz="4000" dirty="0" err="1"/>
              <a:t>Figma</a:t>
            </a:r>
            <a:endParaRPr lang="en-US" sz="4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400" y="800100"/>
            <a:ext cx="20507325" cy="10287000"/>
            <a:chOff x="0" y="0"/>
            <a:chExt cx="27343100" cy="13716000"/>
          </a:xfrm>
          <a:solidFill>
            <a:srgbClr val="92D05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1" y="3882944"/>
            <a:ext cx="11983758" cy="3948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1799290"/>
            <a:ext cx="1684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Thank you for your participation! With </a:t>
            </a:r>
            <a:r>
              <a:rPr lang="en-US" sz="4000" b="1" dirty="0" err="1"/>
              <a:t>Figma</a:t>
            </a:r>
            <a:r>
              <a:rPr lang="en-US" sz="4000" b="1" dirty="0"/>
              <a:t>, you're now equipped to design and collaborate like a pro. Keep pushing your creativity to new heights!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0979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2196035" y="8637468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4400" y="127966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361282"/>
            <a:ext cx="16230600" cy="6671312"/>
            <a:chOff x="0" y="-38100"/>
            <a:chExt cx="4274726" cy="17570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Why Learn </a:t>
            </a:r>
            <a:r>
              <a:rPr lang="en-US" sz="6000" b="1" dirty="0" err="1">
                <a:solidFill>
                  <a:srgbClr val="92D050"/>
                </a:solidFill>
              </a:rPr>
              <a:t>Figma</a:t>
            </a:r>
            <a:r>
              <a:rPr lang="en-US" sz="6000" b="1" dirty="0">
                <a:solidFill>
                  <a:srgbClr val="92D050"/>
                </a:solidFill>
              </a:rPr>
              <a:t>?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02477" y="330016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rot="10800000" flipV="1">
            <a:off x="2438400" y="2499156"/>
            <a:ext cx="1455030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Cloud-based tool for real-time collaboration.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Industry standard for UI/UX design.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Career Opportunities: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UI/UX Designer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Product Designer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Frontend Developer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 Lead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8881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679962" y="195600"/>
            <a:ext cx="9200557" cy="2244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800" b="1" dirty="0">
                <a:solidFill>
                  <a:srgbClr val="92D050"/>
                </a:solidFill>
              </a:rPr>
              <a:t>Module 1: Introduction </a:t>
            </a:r>
            <a:endParaRPr lang="en-US" sz="4800" b="1" dirty="0" smtClean="0">
              <a:solidFill>
                <a:srgbClr val="92D050"/>
              </a:solidFill>
            </a:endParaRPr>
          </a:p>
          <a:p>
            <a:pPr algn="ctr">
              <a:lnSpc>
                <a:spcPts val="9250"/>
              </a:lnSpc>
            </a:pPr>
            <a:r>
              <a:rPr lang="en-US" sz="4800" b="1" dirty="0" smtClean="0">
                <a:solidFill>
                  <a:srgbClr val="92D050"/>
                </a:solidFill>
              </a:rPr>
              <a:t>to </a:t>
            </a:r>
            <a:r>
              <a:rPr lang="en-US" sz="4800" b="1" dirty="0" err="1">
                <a:solidFill>
                  <a:srgbClr val="92D050"/>
                </a:solidFill>
              </a:rPr>
              <a:t>Figma</a:t>
            </a:r>
            <a:endParaRPr lang="en-US" sz="48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62703" y="3044297"/>
            <a:ext cx="8009976" cy="5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402477" y="5157542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3751" y="2562195"/>
            <a:ext cx="14508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</a:t>
            </a:r>
            <a:r>
              <a:rPr lang="en-US" sz="2800" b="1" dirty="0" err="1"/>
              <a:t>Figma</a:t>
            </a:r>
            <a:r>
              <a:rPr lang="en-US" sz="2800" b="1" dirty="0"/>
              <a:t>?</a:t>
            </a:r>
            <a:endParaRPr lang="en-US" sz="2800" dirty="0"/>
          </a:p>
          <a:p>
            <a:r>
              <a:rPr lang="en-US" sz="2800" b="1" dirty="0"/>
              <a:t>Definition:</a:t>
            </a:r>
            <a:r>
              <a:rPr lang="en-US" sz="2800" dirty="0"/>
              <a:t> </a:t>
            </a:r>
            <a:r>
              <a:rPr lang="en-US" sz="2800" dirty="0" err="1"/>
              <a:t>Figma</a:t>
            </a:r>
            <a:r>
              <a:rPr lang="en-US" sz="2800" dirty="0"/>
              <a:t> is a cloud-based design tool used for creating user interfaces, wireframes, and prototypes. It allows multiple users to work simultaneously on the same design project.</a:t>
            </a:r>
          </a:p>
          <a:p>
            <a:r>
              <a:rPr lang="en-US" sz="2800" b="1" dirty="0"/>
              <a:t>Key Features:</a:t>
            </a:r>
            <a:endParaRPr lang="en-US" sz="2800" dirty="0"/>
          </a:p>
          <a:p>
            <a:pPr lvl="1"/>
            <a:r>
              <a:rPr lang="en-US" sz="2800" dirty="0"/>
              <a:t>Real-time collaboration</a:t>
            </a:r>
          </a:p>
          <a:p>
            <a:pPr lvl="1"/>
            <a:r>
              <a:rPr lang="en-US" sz="2800" dirty="0"/>
              <a:t>Vector-based design</a:t>
            </a:r>
          </a:p>
          <a:p>
            <a:pPr lvl="1"/>
            <a:r>
              <a:rPr lang="en-US" sz="2800" dirty="0"/>
              <a:t>Interactive prototypes</a:t>
            </a:r>
          </a:p>
          <a:p>
            <a:pPr lvl="1"/>
            <a:r>
              <a:rPr lang="en-US" sz="2800" dirty="0"/>
              <a:t>Cross-platform access (browser and desktop apps)</a:t>
            </a:r>
          </a:p>
          <a:p>
            <a:r>
              <a:rPr lang="en-US" sz="2800" b="1" dirty="0" err="1"/>
              <a:t>Figma</a:t>
            </a:r>
            <a:r>
              <a:rPr lang="en-US" sz="2800" b="1" dirty="0"/>
              <a:t> vs. Other Tools:</a:t>
            </a:r>
            <a:endParaRPr lang="en-US" sz="2800" dirty="0"/>
          </a:p>
          <a:p>
            <a:pPr lvl="1"/>
            <a:r>
              <a:rPr lang="en-US" sz="2800" b="1" dirty="0" err="1"/>
              <a:t>Figma</a:t>
            </a:r>
            <a:r>
              <a:rPr lang="en-US" sz="2800" b="1" dirty="0"/>
              <a:t> vs. Adobe XD: </a:t>
            </a:r>
            <a:r>
              <a:rPr lang="en-US" sz="2800" dirty="0"/>
              <a:t>Browser-based collaboration vs. desktop-first design.</a:t>
            </a:r>
          </a:p>
          <a:p>
            <a:pPr lvl="1"/>
            <a:r>
              <a:rPr lang="en-US" sz="2800" b="1" dirty="0" err="1"/>
              <a:t>Figma</a:t>
            </a:r>
            <a:r>
              <a:rPr lang="en-US" sz="2800" b="1" dirty="0"/>
              <a:t> vs. Sketch: </a:t>
            </a:r>
            <a:r>
              <a:rPr lang="en-US" sz="2800" dirty="0"/>
              <a:t>Cross-platform vs. Mac-only.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2038" y="171450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703467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10384" y="340471"/>
            <a:ext cx="9200557" cy="22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5400" b="1" dirty="0">
                <a:solidFill>
                  <a:srgbClr val="92D050"/>
                </a:solidFill>
              </a:rPr>
              <a:t>Understanding </a:t>
            </a:r>
            <a:r>
              <a:rPr lang="en-US" sz="5400" b="1" dirty="0" err="1">
                <a:solidFill>
                  <a:srgbClr val="92D050"/>
                </a:solidFill>
              </a:rPr>
              <a:t>Figma's</a:t>
            </a:r>
            <a:r>
              <a:rPr lang="en-US" sz="5400" b="1" dirty="0">
                <a:solidFill>
                  <a:srgbClr val="92D050"/>
                </a:solidFill>
              </a:rPr>
              <a:t> </a:t>
            </a:r>
            <a:endParaRPr lang="en-US" sz="5400" b="1" dirty="0" smtClean="0">
              <a:solidFill>
                <a:srgbClr val="92D050"/>
              </a:solidFill>
            </a:endParaRPr>
          </a:p>
          <a:p>
            <a:pPr algn="ctr">
              <a:lnSpc>
                <a:spcPts val="9250"/>
              </a:lnSpc>
            </a:pPr>
            <a:r>
              <a:rPr lang="en-US" sz="5400" b="1" dirty="0" smtClean="0">
                <a:solidFill>
                  <a:srgbClr val="92D050"/>
                </a:solidFill>
              </a:rPr>
              <a:t>Interface</a:t>
            </a:r>
            <a:endParaRPr lang="en-US" sz="5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08610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938338" y="2470130"/>
            <a:ext cx="14478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 of the Workspace: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Toolbar: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Essential tools for creating and manipulating design elements.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Layers Panel: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Organize and manage design components.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Properties Panel: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settings like color, typography, and effects.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Canvas: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main area where design work is done.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Structure: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Files and Pages: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Organize different parts of the design process.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Frames and Artboards: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the boundaries of individual screens or components.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594805" y="570875"/>
            <a:ext cx="920055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Hands-On Practice: Exploring </a:t>
            </a:r>
            <a:r>
              <a:rPr lang="en-US" sz="4800" b="1" dirty="0" err="1">
                <a:solidFill>
                  <a:srgbClr val="92D050"/>
                </a:solidFill>
              </a:rPr>
              <a:t>Figma's</a:t>
            </a:r>
            <a:r>
              <a:rPr lang="en-US" sz="4800" b="1" dirty="0">
                <a:solidFill>
                  <a:srgbClr val="92D050"/>
                </a:solidFill>
              </a:rPr>
              <a:t> Interface</a:t>
            </a:r>
            <a:endParaRPr lang="en-US" sz="4800" b="1" dirty="0" smtClean="0">
              <a:solidFill>
                <a:srgbClr val="92D05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 rot="10800000" flipV="1">
            <a:off x="2328993" y="3263822"/>
            <a:ext cx="134874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Create a new </a:t>
            </a:r>
            <a:r>
              <a:rPr lang="en-US" sz="6000" dirty="0" err="1"/>
              <a:t>Figma</a:t>
            </a:r>
            <a:r>
              <a:rPr lang="en-US" sz="6000" dirty="0"/>
              <a:t> file, explore the workspace, and become familiar with the toolbar, layers, and properties panels.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-1109663" y="623693"/>
            <a:ext cx="20507325" cy="10287000"/>
            <a:chOff x="0" y="0"/>
            <a:chExt cx="27343100" cy="13716000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19"/>
          <p:cNvSpPr txBox="1"/>
          <p:nvPr/>
        </p:nvSpPr>
        <p:spPr>
          <a:xfrm>
            <a:off x="5455261" y="739075"/>
            <a:ext cx="857192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Module 2: Creating Wireframes </a:t>
            </a:r>
            <a:endParaRPr lang="en-US" sz="4400" b="1" dirty="0" smtClean="0">
              <a:solidFill>
                <a:srgbClr val="92D050"/>
              </a:solidFill>
            </a:endParaRPr>
          </a:p>
          <a:p>
            <a:r>
              <a:rPr lang="en-US" sz="4400" b="1" dirty="0" smtClean="0">
                <a:solidFill>
                  <a:srgbClr val="92D050"/>
                </a:solidFill>
              </a:rPr>
              <a:t>in </a:t>
            </a:r>
            <a:r>
              <a:rPr lang="en-US" sz="4400" b="1" dirty="0" err="1">
                <a:solidFill>
                  <a:srgbClr val="92D050"/>
                </a:solidFill>
              </a:rPr>
              <a:t>Figma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024195" y="2479090"/>
            <a:ext cx="12659331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Introduction to </a:t>
            </a:r>
            <a:r>
              <a:rPr lang="en-US" sz="3200" b="1" dirty="0" err="1"/>
              <a:t>Wireframing</a:t>
            </a:r>
            <a:endParaRPr lang="en-US" sz="3200" dirty="0"/>
          </a:p>
          <a:p>
            <a:r>
              <a:rPr lang="en-US" sz="3200" b="1" dirty="0"/>
              <a:t>What are Wireframes?:</a:t>
            </a:r>
            <a:r>
              <a:rPr lang="en-US" sz="3200" dirty="0"/>
              <a:t> Simplified, low-fidelity representations of a design's structure.</a:t>
            </a:r>
          </a:p>
          <a:p>
            <a:r>
              <a:rPr lang="en-US" sz="3200" b="1" dirty="0"/>
              <a:t>Importance of Wireframes:</a:t>
            </a:r>
            <a:endParaRPr lang="en-US" sz="3200" dirty="0"/>
          </a:p>
          <a:p>
            <a:pPr lvl="1"/>
            <a:r>
              <a:rPr lang="en-US" sz="3200" dirty="0"/>
              <a:t>Define the layout and hierarchy of content.</a:t>
            </a:r>
          </a:p>
          <a:p>
            <a:pPr lvl="1"/>
            <a:r>
              <a:rPr lang="en-US" sz="3200" dirty="0"/>
              <a:t>Facilitate early-stage feedback without focusing on visual details.</a:t>
            </a:r>
          </a:p>
          <a:p>
            <a:r>
              <a:rPr lang="en-US" sz="3200" b="1" dirty="0"/>
              <a:t>Types of Wireframes:</a:t>
            </a:r>
            <a:endParaRPr lang="en-US" sz="3200" dirty="0"/>
          </a:p>
          <a:p>
            <a:pPr lvl="1"/>
            <a:r>
              <a:rPr lang="en-US" sz="3200" dirty="0"/>
              <a:t>Low-fidelity: Basic shapes and placeholders.</a:t>
            </a:r>
          </a:p>
          <a:p>
            <a:pPr lvl="1"/>
            <a:r>
              <a:rPr lang="en-US" sz="3200" dirty="0"/>
              <a:t>High-fidelity: Detailed elements with closer alignment to the final design.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235080" y="677016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Tools and Techniques for </a:t>
            </a:r>
            <a:r>
              <a:rPr lang="en-US" sz="6000" b="1" dirty="0" err="1">
                <a:solidFill>
                  <a:srgbClr val="92D050"/>
                </a:solidFill>
              </a:rPr>
              <a:t>Wireframing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6619" y="5712107"/>
            <a:ext cx="13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844823" y="2824947"/>
            <a:ext cx="14706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Figma's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Shape Tools: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Creating rectangles, lines, circles, and other basic shapes.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Grid Systems: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Setting up a grid to ensure consistency in spacing and alignment.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Frames and Auto Layout: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Organize elements within frames for responsive design.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 Layout for dynamic resizing of UI components.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62038" y="156210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385842" y="674919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Hands-On Practice: </a:t>
            </a:r>
            <a:endParaRPr lang="en-US" sz="6000" b="1" dirty="0" smtClean="0">
              <a:solidFill>
                <a:srgbClr val="92D050"/>
              </a:solidFill>
            </a:endParaRPr>
          </a:p>
          <a:p>
            <a:r>
              <a:rPr lang="en-US" sz="6000" b="1" dirty="0" smtClean="0">
                <a:solidFill>
                  <a:srgbClr val="92D050"/>
                </a:solidFill>
              </a:rPr>
              <a:t>Creating </a:t>
            </a:r>
            <a:r>
              <a:rPr lang="en-US" sz="6000" b="1" dirty="0">
                <a:solidFill>
                  <a:srgbClr val="92D050"/>
                </a:solidFill>
              </a:rPr>
              <a:t>a Wireframe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3805" y="2762326"/>
            <a:ext cx="14088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Task:</a:t>
            </a:r>
            <a:r>
              <a:rPr lang="en-US" sz="6000" dirty="0"/>
              <a:t> Design a low-fidelity wireframe for a simple mobile app interface using shapes, frames, and grids.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1186</Words>
  <Application>Microsoft Office PowerPoint</Application>
  <PresentationFormat>Custom</PresentationFormat>
  <Paragraphs>160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Fredoka One Bold</vt:lpstr>
      <vt:lpstr>inter-regular</vt:lpstr>
      <vt:lpstr>Arial</vt:lpstr>
      <vt:lpstr>Wingdings</vt:lpstr>
      <vt:lpstr>Calibri</vt:lpstr>
      <vt:lpstr>Arial Black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[Original size] Gray white simple modern Thesis Defense Presentation</dc:title>
  <dc:creator>TECH</dc:creator>
  <cp:lastModifiedBy>Tsinda Media Ltd</cp:lastModifiedBy>
  <cp:revision>77</cp:revision>
  <dcterms:created xsi:type="dcterms:W3CDTF">2006-08-16T00:00:00Z</dcterms:created>
  <dcterms:modified xsi:type="dcterms:W3CDTF">2024-09-06T12:44:18Z</dcterms:modified>
  <dc:identifier>DAF7Dz01jj0</dc:identifier>
</cp:coreProperties>
</file>